
<file path=[Content_Types].xml><?xml version="1.0" encoding="utf-8"?>
<Types xmlns="http://schemas.openxmlformats.org/package/2006/content-types">
  <Default Extension="png" ContentType="image/png"/>
  <Default Extension="mp3" ContentType="audio/mpe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5"/>
  </p:notesMasterIdLst>
  <p:sldIdLst>
    <p:sldId id="257" r:id="rId2"/>
    <p:sldId id="299" r:id="rId3"/>
    <p:sldId id="300" r:id="rId4"/>
    <p:sldId id="301" r:id="rId5"/>
    <p:sldId id="302" r:id="rId6"/>
    <p:sldId id="303" r:id="rId7"/>
    <p:sldId id="304" r:id="rId8"/>
    <p:sldId id="332" r:id="rId9"/>
    <p:sldId id="305" r:id="rId10"/>
    <p:sldId id="306" r:id="rId11"/>
    <p:sldId id="307" r:id="rId12"/>
    <p:sldId id="333" r:id="rId13"/>
    <p:sldId id="308" r:id="rId14"/>
    <p:sldId id="309" r:id="rId15"/>
    <p:sldId id="310" r:id="rId16"/>
    <p:sldId id="311" r:id="rId17"/>
    <p:sldId id="312" r:id="rId18"/>
    <p:sldId id="313" r:id="rId19"/>
    <p:sldId id="314" r:id="rId20"/>
    <p:sldId id="315" r:id="rId21"/>
    <p:sldId id="316" r:id="rId22"/>
    <p:sldId id="317" r:id="rId23"/>
    <p:sldId id="318" r:id="rId24"/>
    <p:sldId id="324" r:id="rId25"/>
    <p:sldId id="319" r:id="rId26"/>
    <p:sldId id="325" r:id="rId27"/>
    <p:sldId id="326" r:id="rId28"/>
    <p:sldId id="327" r:id="rId29"/>
    <p:sldId id="328" r:id="rId30"/>
    <p:sldId id="329" r:id="rId31"/>
    <p:sldId id="330" r:id="rId32"/>
    <p:sldId id="331" r:id="rId33"/>
    <p:sldId id="276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93" d="100"/>
          <a:sy n="93" d="100"/>
        </p:scale>
        <p:origin x="63" y="47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CBAE68-0C3A-4ACA-9E50-9C1DA8536C82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4F03E7-61C0-4211-B052-A4C64E315F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3134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D51B56-477B-4AE7-8956-859114D8EBFD}" type="slidenum">
              <a:rPr lang="en-US" smtClean="0"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16113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="" xmlns:a16="http://schemas.microsoft.com/office/drawing/2014/main" id="{D7A388E1-9ADB-B84E-B8AB-49190BBFE9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="" xmlns:a16="http://schemas.microsoft.com/office/drawing/2014/main" id="{FDFAD192-6A44-9446-B005-BAD76559A9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="" xmlns:a16="http://schemas.microsoft.com/office/drawing/2014/main" id="{350AF738-08B6-274D-9E28-3A6EFF1B1B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73567-765C-624C-B964-9F26746229A9}" type="datetimeFigureOut">
              <a:rPr kumimoji="1" lang="ko-KR" altLang="en-US" smtClean="0"/>
              <a:t>2020-06-23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="" xmlns:a16="http://schemas.microsoft.com/office/drawing/2014/main" id="{E194E5B3-E6D5-394C-ABEB-337A2D75C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="" xmlns:a16="http://schemas.microsoft.com/office/drawing/2014/main" id="{F50BD912-5C33-0F4A-B041-CC3ABD0B21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4671302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="" xmlns:a16="http://schemas.microsoft.com/office/drawing/2014/main" id="{AD3C8727-5DE9-354D-A9E2-3C9E5E8EA0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="" xmlns:a16="http://schemas.microsoft.com/office/drawing/2014/main" id="{86AD2D70-CCC1-D440-81A5-0CE52710C7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="" xmlns:a16="http://schemas.microsoft.com/office/drawing/2014/main" id="{1C0B93CC-6492-B144-9414-2AB9E455F8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73567-765C-624C-B964-9F26746229A9}" type="datetimeFigureOut">
              <a:rPr kumimoji="1" lang="ko-KR" altLang="en-US" smtClean="0"/>
              <a:t>2020-06-23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="" xmlns:a16="http://schemas.microsoft.com/office/drawing/2014/main" id="{E27DB21A-A2D1-7E4F-8376-33E2E04D5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="" xmlns:a16="http://schemas.microsoft.com/office/drawing/2014/main" id="{7869EA35-02DD-4244-AE2A-3743F04645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1279595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="" xmlns:a16="http://schemas.microsoft.com/office/drawing/2014/main" id="{A9B5CAF3-79B7-F84F-BDE3-156BAF358D0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="" xmlns:a16="http://schemas.microsoft.com/office/drawing/2014/main" id="{D2752EEE-8623-4E4D-8ED2-F4179F56F2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="" xmlns:a16="http://schemas.microsoft.com/office/drawing/2014/main" id="{1B1280A4-93A9-B74E-9D95-C83CFB6960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73567-765C-624C-B964-9F26746229A9}" type="datetimeFigureOut">
              <a:rPr kumimoji="1" lang="ko-KR" altLang="en-US" smtClean="0"/>
              <a:t>2020-06-23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="" xmlns:a16="http://schemas.microsoft.com/office/drawing/2014/main" id="{89010087-4D18-C24A-9A63-1FCCFBF81D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="" xmlns:a16="http://schemas.microsoft.com/office/drawing/2014/main" id="{D6251F34-B9BA-B146-B92A-A4B191311E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7449635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="" xmlns:a16="http://schemas.microsoft.com/office/drawing/2014/main" id="{835DDF22-05E6-0043-BAAC-C101AE05BB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="" xmlns:a16="http://schemas.microsoft.com/office/drawing/2014/main" id="{6E985A82-D264-6148-BE08-3DD69FF2F2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="" xmlns:a16="http://schemas.microsoft.com/office/drawing/2014/main" id="{825C65FE-B375-1B40-A46A-45DE137182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73567-765C-624C-B964-9F26746229A9}" type="datetimeFigureOut">
              <a:rPr kumimoji="1" lang="ko-KR" altLang="en-US" smtClean="0"/>
              <a:t>2020-06-23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="" xmlns:a16="http://schemas.microsoft.com/office/drawing/2014/main" id="{D98071A4-614F-3642-BEDB-E35D87B530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="" xmlns:a16="http://schemas.microsoft.com/office/drawing/2014/main" id="{CBABED51-F6A8-9349-9C33-0850B6CB7E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044916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="" xmlns:a16="http://schemas.microsoft.com/office/drawing/2014/main" id="{2AC3F441-55D4-7C42-AFDB-0280D0CE6C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="" xmlns:a16="http://schemas.microsoft.com/office/drawing/2014/main" id="{393C5892-E24B-E543-A3FC-5A575D60FB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="" xmlns:a16="http://schemas.microsoft.com/office/drawing/2014/main" id="{BC678650-6EC3-4243-A232-8CC94B43BB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73567-765C-624C-B964-9F26746229A9}" type="datetimeFigureOut">
              <a:rPr kumimoji="1" lang="ko-KR" altLang="en-US" smtClean="0"/>
              <a:t>2020-06-23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="" xmlns:a16="http://schemas.microsoft.com/office/drawing/2014/main" id="{BA83767E-4F33-B648-AB9C-B0670512B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="" xmlns:a16="http://schemas.microsoft.com/office/drawing/2014/main" id="{2A2E14A8-9080-C241-B83B-0771E221A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400927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="" xmlns:a16="http://schemas.microsoft.com/office/drawing/2014/main" id="{A0A5E09E-615F-3147-929A-0EBF58CF9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="" xmlns:a16="http://schemas.microsoft.com/office/drawing/2014/main" id="{7EA5D806-9F0A-8741-973B-917B8EE782D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="" xmlns:a16="http://schemas.microsoft.com/office/drawing/2014/main" id="{7CE73599-95C0-EB48-888C-59E447F972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="" xmlns:a16="http://schemas.microsoft.com/office/drawing/2014/main" id="{8CE5709D-552F-6648-9E22-942268DA7F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73567-765C-624C-B964-9F26746229A9}" type="datetimeFigureOut">
              <a:rPr kumimoji="1" lang="ko-KR" altLang="en-US" smtClean="0"/>
              <a:t>2020-06-23</a:t>
            </a:fld>
            <a:endParaRPr kumimoji="1"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="" xmlns:a16="http://schemas.microsoft.com/office/drawing/2014/main" id="{2EBF9201-EC6C-4543-AD12-9A95686214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="" xmlns:a16="http://schemas.microsoft.com/office/drawing/2014/main" id="{55376529-48C0-754F-A463-CE962E7945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8268459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="" xmlns:a16="http://schemas.microsoft.com/office/drawing/2014/main" id="{587EDEB8-3EDA-324D-917E-BB93E3BAFA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="" xmlns:a16="http://schemas.microsoft.com/office/drawing/2014/main" id="{32435A64-21B8-944E-B4A9-C576CC3FA9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="" xmlns:a16="http://schemas.microsoft.com/office/drawing/2014/main" id="{D38452F8-2B4C-B247-BCBD-650FFB9C79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="" xmlns:a16="http://schemas.microsoft.com/office/drawing/2014/main" id="{F922CA05-82B3-7844-8ED1-DFED950F919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="" xmlns:a16="http://schemas.microsoft.com/office/drawing/2014/main" id="{8BDA412A-954F-ED4A-94C1-644262C25B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="" xmlns:a16="http://schemas.microsoft.com/office/drawing/2014/main" id="{58AB8DE6-9407-7B49-AB5F-DC85BC1CA1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73567-765C-624C-B964-9F26746229A9}" type="datetimeFigureOut">
              <a:rPr kumimoji="1" lang="ko-KR" altLang="en-US" smtClean="0"/>
              <a:t>2020-06-23</a:t>
            </a:fld>
            <a:endParaRPr kumimoji="1"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="" xmlns:a16="http://schemas.microsoft.com/office/drawing/2014/main" id="{0B6C7010-65C3-3B47-8FB0-A72C0A24C4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="" xmlns:a16="http://schemas.microsoft.com/office/drawing/2014/main" id="{F5286188-5D12-054D-AB63-9012D1A0E9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5679868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="" xmlns:a16="http://schemas.microsoft.com/office/drawing/2014/main" id="{F96DFB13-EA5A-C149-9053-1DD7A8EEC7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="" xmlns:a16="http://schemas.microsoft.com/office/drawing/2014/main" id="{EDA839A8-F359-D148-9C4A-BE2B87A87A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73567-765C-624C-B964-9F26746229A9}" type="datetimeFigureOut">
              <a:rPr kumimoji="1" lang="ko-KR" altLang="en-US" smtClean="0"/>
              <a:t>2020-06-23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="" xmlns:a16="http://schemas.microsoft.com/office/drawing/2014/main" id="{908F5578-E670-CB44-A2F2-B20ACA468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="" xmlns:a16="http://schemas.microsoft.com/office/drawing/2014/main" id="{87F6FFB3-9DDE-AD44-A99D-546A76FE5C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0968585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="" xmlns:a16="http://schemas.microsoft.com/office/drawing/2014/main" id="{D816FD12-40F4-8C47-97A4-F0EFDEDF37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73567-765C-624C-B964-9F26746229A9}" type="datetimeFigureOut">
              <a:rPr kumimoji="1" lang="ko-KR" altLang="en-US" smtClean="0"/>
              <a:t>2020-06-23</a:t>
            </a:fld>
            <a:endParaRPr kumimoji="1"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="" xmlns:a16="http://schemas.microsoft.com/office/drawing/2014/main" id="{9BDEC7CD-124C-8F46-9718-3EFA4EE2F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="" xmlns:a16="http://schemas.microsoft.com/office/drawing/2014/main" id="{C8580159-D8F0-AE46-8990-1D77121C1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734068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="" xmlns:a16="http://schemas.microsoft.com/office/drawing/2014/main" id="{A8E2EC56-5F84-B743-B323-793CED1C30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="" xmlns:a16="http://schemas.microsoft.com/office/drawing/2014/main" id="{11AA26CC-268A-7545-BC61-E7A81DB1D8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="" xmlns:a16="http://schemas.microsoft.com/office/drawing/2014/main" id="{FE636F42-AF83-2842-9653-F2C45F749C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="" xmlns:a16="http://schemas.microsoft.com/office/drawing/2014/main" id="{FBC385FF-F30B-9948-9F70-A82DB96C30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73567-765C-624C-B964-9F26746229A9}" type="datetimeFigureOut">
              <a:rPr kumimoji="1" lang="ko-KR" altLang="en-US" smtClean="0"/>
              <a:t>2020-06-23</a:t>
            </a:fld>
            <a:endParaRPr kumimoji="1"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="" xmlns:a16="http://schemas.microsoft.com/office/drawing/2014/main" id="{8EE0C620-1E82-1746-9752-D9523567F5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="" xmlns:a16="http://schemas.microsoft.com/office/drawing/2014/main" id="{5ABCB8AD-58D7-F245-A7B7-31C7BFFE03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3041512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="" xmlns:a16="http://schemas.microsoft.com/office/drawing/2014/main" id="{D3017034-70EE-B848-8948-B0A04D7382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="" xmlns:a16="http://schemas.microsoft.com/office/drawing/2014/main" id="{C9F14AB5-ED60-8145-8104-3C0FD636E77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="" xmlns:a16="http://schemas.microsoft.com/office/drawing/2014/main" id="{890E2C8F-8899-854A-9364-5FD5798C85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="" xmlns:a16="http://schemas.microsoft.com/office/drawing/2014/main" id="{1BE68E28-FBE6-2749-A16E-677EC6E8B1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73567-765C-624C-B964-9F26746229A9}" type="datetimeFigureOut">
              <a:rPr kumimoji="1" lang="ko-KR" altLang="en-US" smtClean="0"/>
              <a:t>2020-06-23</a:t>
            </a:fld>
            <a:endParaRPr kumimoji="1"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="" xmlns:a16="http://schemas.microsoft.com/office/drawing/2014/main" id="{DD3958AD-4DBD-2641-A198-2806836B42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="" xmlns:a16="http://schemas.microsoft.com/office/drawing/2014/main" id="{EA96EEFA-3652-B84D-834E-4291C801B9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41013498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날짜 개체 틀 3">
            <a:extLst>
              <a:ext uri="{FF2B5EF4-FFF2-40B4-BE49-F238E27FC236}">
                <a16:creationId xmlns="" xmlns:a16="http://schemas.microsoft.com/office/drawing/2014/main" id="{4D300A48-6BA3-1647-97E8-D9EE695D0F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273567-765C-624C-B964-9F26746229A9}" type="datetimeFigureOut">
              <a:rPr kumimoji="1" lang="ko-KR" altLang="en-US" smtClean="0"/>
              <a:t>2020-06-23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="" xmlns:a16="http://schemas.microsoft.com/office/drawing/2014/main" id="{79E97688-7B1B-2B46-B7BC-91340B2EC2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="" xmlns:a16="http://schemas.microsoft.com/office/drawing/2014/main" id="{44375E4B-9A6A-B54A-A76E-891593EBA9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  <p:sp>
        <p:nvSpPr>
          <p:cNvPr id="8" name="Google Shape;182;p29">
            <a:extLst>
              <a:ext uri="{FF2B5EF4-FFF2-40B4-BE49-F238E27FC236}">
                <a16:creationId xmlns="" xmlns:a16="http://schemas.microsoft.com/office/drawing/2014/main" id="{6D98E4D9-4575-BF4C-9FA1-1B839DE2B7A4}"/>
              </a:ext>
            </a:extLst>
          </p:cNvPr>
          <p:cNvSpPr txBox="1"/>
          <p:nvPr userDrawn="1"/>
        </p:nvSpPr>
        <p:spPr>
          <a:xfrm>
            <a:off x="0" y="6175022"/>
            <a:ext cx="12192000" cy="682978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74902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5.png"/><Relationship Id="rId5" Type="http://schemas.openxmlformats.org/officeDocument/2006/relationships/image" Target="../media/image23.emf"/><Relationship Id="rId4" Type="http://schemas.openxmlformats.org/officeDocument/2006/relationships/image" Target="../media/image22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youtu.be/ij-MiKYkG04" TargetMode="External"/><Relationship Id="rId5" Type="http://schemas.openxmlformats.org/officeDocument/2006/relationships/image" Target="../media/image32.emf"/><Relationship Id="rId4" Type="http://schemas.openxmlformats.org/officeDocument/2006/relationships/image" Target="../media/image31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emf"/><Relationship Id="rId4" Type="http://schemas.openxmlformats.org/officeDocument/2006/relationships/image" Target="../media/image35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emf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s://quizlet.com/_8h5k7c?x=1qqt&amp;i=2tig8t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images.app.goo.gl/WuZKTxeLdDMuLyCi7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youtu.be/ij-MiKYkG04" TargetMode="External"/><Relationship Id="rId4" Type="http://schemas.openxmlformats.org/officeDocument/2006/relationships/hyperlink" Target="https://images.app.goo.gl/d3dzrc1XX66Ba89B8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="" xmlns:a16="http://schemas.microsoft.com/office/drawing/2014/main" id="{05434663-BE14-114F-B6ED-61CF21F62D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8846" y="2057400"/>
            <a:ext cx="4183253" cy="356620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11D7F936-B934-1643-93DC-B4E314F2883C}"/>
              </a:ext>
            </a:extLst>
          </p:cNvPr>
          <p:cNvSpPr txBox="1"/>
          <p:nvPr/>
        </p:nvSpPr>
        <p:spPr>
          <a:xfrm>
            <a:off x="132347" y="169745"/>
            <a:ext cx="2403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34" charset="-127"/>
              </a:rPr>
              <a:t>1</a:t>
            </a:r>
            <a:r>
              <a: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34" charset="-127"/>
                <a:cs typeface="+mn-cs"/>
              </a:rPr>
              <a:t>과 온라인 학습 자료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6915" y="169745"/>
            <a:ext cx="1752600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124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EB0F83F9-2B7C-46EF-ABF8-EEA160BF2C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4203" y="668821"/>
            <a:ext cx="9301922" cy="468423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E1F835D1-D6C0-422E-86FF-8DA1AF30CB98}"/>
              </a:ext>
            </a:extLst>
          </p:cNvPr>
          <p:cNvSpPr txBox="1"/>
          <p:nvPr/>
        </p:nvSpPr>
        <p:spPr>
          <a:xfrm>
            <a:off x="5710878" y="4275908"/>
            <a:ext cx="10885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</a:rPr>
              <a:t>하는 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1440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AB866335-11A9-4A94-B8A3-56FDBE3585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210" y="1774135"/>
            <a:ext cx="8573729" cy="308113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1EBFD04E-61AC-4137-AD92-9F74F67F2175}"/>
              </a:ext>
            </a:extLst>
          </p:cNvPr>
          <p:cNvSpPr txBox="1"/>
          <p:nvPr/>
        </p:nvSpPr>
        <p:spPr>
          <a:xfrm>
            <a:off x="6207267" y="2056347"/>
            <a:ext cx="10885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</a:rPr>
              <a:t>보는 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89E26308-E26F-42A4-865E-64B869BA1AF8}"/>
              </a:ext>
            </a:extLst>
          </p:cNvPr>
          <p:cNvSpPr txBox="1"/>
          <p:nvPr/>
        </p:nvSpPr>
        <p:spPr>
          <a:xfrm>
            <a:off x="7030227" y="3636953"/>
            <a:ext cx="10885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</a:rPr>
              <a:t>만드는 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3555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11840C7-0C9F-4232-81DE-8FD51044C9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7576" y="681037"/>
            <a:ext cx="10056223" cy="1009651"/>
          </a:xfrm>
        </p:spPr>
        <p:txBody>
          <a:bodyPr/>
          <a:lstStyle/>
          <a:p>
            <a:r>
              <a:rPr lang="en-US" sz="4000" b="1" dirty="0">
                <a:solidFill>
                  <a:srgbClr val="C00000"/>
                </a:solidFill>
              </a:rPr>
              <a:t>-(</a:t>
            </a:r>
            <a:r>
              <a:rPr lang="ko-KR" altLang="en-US" sz="4000" b="1" dirty="0">
                <a:solidFill>
                  <a:srgbClr val="C00000"/>
                </a:solidFill>
              </a:rPr>
              <a:t>으</a:t>
            </a:r>
            <a:r>
              <a:rPr lang="en-US" altLang="ko-KR" sz="4000" b="1" dirty="0">
                <a:solidFill>
                  <a:srgbClr val="C00000"/>
                </a:solidFill>
              </a:rPr>
              <a:t>)</a:t>
            </a:r>
            <a:r>
              <a:rPr lang="ko-KR" altLang="en-US" sz="4000" b="1" dirty="0">
                <a:solidFill>
                  <a:srgbClr val="C00000"/>
                </a:solidFill>
              </a:rPr>
              <a:t>러 가다</a:t>
            </a:r>
            <a:r>
              <a:rPr lang="en-US" altLang="ko-KR" sz="4000" b="1" dirty="0">
                <a:solidFill>
                  <a:srgbClr val="C00000"/>
                </a:solidFill>
              </a:rPr>
              <a:t>/</a:t>
            </a:r>
            <a:r>
              <a:rPr lang="ko-KR" altLang="en-US" sz="4000" b="1" dirty="0">
                <a:solidFill>
                  <a:srgbClr val="C00000"/>
                </a:solidFill>
              </a:rPr>
              <a:t>오다</a:t>
            </a: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sz="2000" dirty="0" smtClean="0"/>
              <a:t>Attached</a:t>
            </a:r>
            <a:r>
              <a:rPr lang="ko-KR" altLang="en-US" sz="2000" dirty="0" smtClean="0"/>
              <a:t> </a:t>
            </a:r>
            <a:r>
              <a:rPr lang="en-US" altLang="ko-KR" sz="2000" dirty="0"/>
              <a:t>to</a:t>
            </a:r>
            <a:r>
              <a:rPr lang="ko-KR" altLang="en-US" sz="2000" dirty="0"/>
              <a:t> </a:t>
            </a:r>
            <a:r>
              <a:rPr lang="en-US" altLang="ko-KR" sz="2000" dirty="0" smtClean="0"/>
              <a:t>a</a:t>
            </a:r>
            <a:r>
              <a:rPr lang="ko-KR" altLang="en-US" sz="2000" dirty="0" smtClean="0"/>
              <a:t> </a:t>
            </a:r>
            <a:r>
              <a:rPr lang="en-US" altLang="ko-KR" sz="2000" dirty="0" smtClean="0"/>
              <a:t>verb.</a:t>
            </a:r>
            <a:r>
              <a:rPr lang="ko-KR" altLang="en-US" sz="2000" dirty="0" smtClean="0"/>
              <a:t> </a:t>
            </a:r>
            <a:r>
              <a:rPr lang="en-US" altLang="ko-KR" sz="2000" dirty="0"/>
              <a:t>Used to</a:t>
            </a:r>
            <a:r>
              <a:rPr lang="ko-KR" altLang="en-US" sz="2000" dirty="0"/>
              <a:t> </a:t>
            </a:r>
            <a:r>
              <a:rPr lang="en-US" altLang="ko-KR" sz="2000" dirty="0"/>
              <a:t>indicate</a:t>
            </a:r>
            <a:r>
              <a:rPr lang="ko-KR" altLang="en-US" sz="2000" dirty="0"/>
              <a:t> </a:t>
            </a:r>
            <a:r>
              <a:rPr lang="en-US" altLang="ko-KR" sz="2000" dirty="0"/>
              <a:t>the</a:t>
            </a:r>
            <a:r>
              <a:rPr lang="ko-KR" altLang="en-US" sz="2000" dirty="0"/>
              <a:t> </a:t>
            </a:r>
            <a:r>
              <a:rPr lang="en-US" altLang="ko-KR" sz="2000" dirty="0"/>
              <a:t>purpose of coming or </a:t>
            </a:r>
            <a:r>
              <a:rPr lang="en-US" altLang="ko-KR" sz="2000" dirty="0" smtClean="0"/>
              <a:t>going.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="" xmlns:a16="http://schemas.microsoft.com/office/drawing/2014/main" id="{2CF5BEC7-BB5A-4347-9369-FDB2CEEABDE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27486" y="1779233"/>
            <a:ext cx="6528619" cy="1868557"/>
          </a:xfrm>
          <a:prstGeom prst="rect">
            <a:avLst/>
          </a:prstGeom>
        </p:spPr>
      </p:pic>
      <p:pic>
        <p:nvPicPr>
          <p:cNvPr id="2052" name="Picture 4" descr="Cine GIFs | Tenor">
            <a:extLst>
              <a:ext uri="{FF2B5EF4-FFF2-40B4-BE49-F238E27FC236}">
                <a16:creationId xmlns="" xmlns:a16="http://schemas.microsoft.com/office/drawing/2014/main" id="{F3ABB02D-2B86-4439-A4D3-BD0992CA779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8490" y="3757205"/>
            <a:ext cx="2095500" cy="209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3996F385-4A3F-41F9-A329-28FD6B81C152}"/>
              </a:ext>
            </a:extLst>
          </p:cNvPr>
          <p:cNvSpPr txBox="1"/>
          <p:nvPr/>
        </p:nvSpPr>
        <p:spPr>
          <a:xfrm>
            <a:off x="5695478" y="4945055"/>
            <a:ext cx="46452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/>
              <a:t>영화를 </a:t>
            </a:r>
            <a:r>
              <a:rPr lang="ko-KR" altLang="en-US" sz="2000" b="1" dirty="0">
                <a:solidFill>
                  <a:srgbClr val="C00000"/>
                </a:solidFill>
              </a:rPr>
              <a:t>보러</a:t>
            </a:r>
            <a:r>
              <a:rPr lang="ko-KR" altLang="en-US" sz="2000" dirty="0"/>
              <a:t> 극장에 </a:t>
            </a:r>
            <a:r>
              <a:rPr lang="ko-KR" altLang="en-US" sz="2000" b="1" dirty="0">
                <a:solidFill>
                  <a:srgbClr val="C00000"/>
                </a:solidFill>
              </a:rPr>
              <a:t>가요</a:t>
            </a:r>
            <a:r>
              <a:rPr lang="en-US" altLang="ko-KR" sz="2000" dirty="0"/>
              <a:t>.</a:t>
            </a:r>
          </a:p>
          <a:p>
            <a:r>
              <a:rPr lang="en-US" sz="2000" b="1" dirty="0">
                <a:solidFill>
                  <a:srgbClr val="C00000"/>
                </a:solidFill>
              </a:rPr>
              <a:t>Go to </a:t>
            </a:r>
            <a:r>
              <a:rPr lang="en-US" sz="2000" dirty="0"/>
              <a:t>the theaters </a:t>
            </a:r>
            <a:r>
              <a:rPr lang="en-US" sz="2000" b="1" dirty="0">
                <a:solidFill>
                  <a:srgbClr val="C00000"/>
                </a:solidFill>
              </a:rPr>
              <a:t>to watch </a:t>
            </a:r>
            <a:r>
              <a:rPr lang="en-US" sz="2000" dirty="0"/>
              <a:t>a movie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318AAD7A-F2FE-455B-8265-9DA59EBFB80D}"/>
              </a:ext>
            </a:extLst>
          </p:cNvPr>
          <p:cNvSpPr txBox="1"/>
          <p:nvPr/>
        </p:nvSpPr>
        <p:spPr>
          <a:xfrm>
            <a:off x="5695478" y="4001045"/>
            <a:ext cx="37294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/>
              <a:t>지금 영화를 보고 싶어요</a:t>
            </a:r>
            <a:r>
              <a:rPr lang="en-US" altLang="ko-KR" sz="2000" dirty="0"/>
              <a:t>.</a:t>
            </a:r>
          </a:p>
          <a:p>
            <a:r>
              <a:rPr lang="ko-KR" altLang="en-US" sz="2000" dirty="0"/>
              <a:t>그래서 극장에 가요</a:t>
            </a:r>
            <a:r>
              <a:rPr lang="en-US" altLang="ko-KR" sz="2000" dirty="0"/>
              <a:t>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292960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ECD9A439-D84C-4A42-BAB5-ACB9E36A11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7350" y="286579"/>
            <a:ext cx="9288411" cy="5647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221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A5748D5F-D0C0-4B13-8AA4-E461665405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4174" y="286992"/>
            <a:ext cx="10500852" cy="565536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9A110190-C7B0-4016-926F-C2895F49B07B}"/>
              </a:ext>
            </a:extLst>
          </p:cNvPr>
          <p:cNvSpPr txBox="1"/>
          <p:nvPr/>
        </p:nvSpPr>
        <p:spPr>
          <a:xfrm>
            <a:off x="6479634" y="4858941"/>
            <a:ext cx="15869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</a:rPr>
              <a:t>사러 가요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1120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ABB0DFDF-D45D-45B3-A1D9-6967470E49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1148" y="1525656"/>
            <a:ext cx="8809703" cy="380668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AB387863-16C0-47F0-B846-1277CE42E268}"/>
              </a:ext>
            </a:extLst>
          </p:cNvPr>
          <p:cNvSpPr txBox="1"/>
          <p:nvPr/>
        </p:nvSpPr>
        <p:spPr>
          <a:xfrm>
            <a:off x="7365507" y="2237220"/>
            <a:ext cx="15869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</a:rPr>
              <a:t>먹으러 가요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C8E9C77A-5B4F-49A3-9683-35EC3528CF3D}"/>
              </a:ext>
            </a:extLst>
          </p:cNvPr>
          <p:cNvSpPr txBox="1"/>
          <p:nvPr/>
        </p:nvSpPr>
        <p:spPr>
          <a:xfrm>
            <a:off x="7918501" y="4118153"/>
            <a:ext cx="15869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</a:rPr>
              <a:t>씻으러 가요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0022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9ED377EC-0078-4634-AEA9-09472028E1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4758813" cy="54665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72FB7840-7A10-4ECB-95E0-76033063660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4232" y="701537"/>
            <a:ext cx="10343535" cy="5188226"/>
          </a:xfrm>
          <a:prstGeom prst="rect">
            <a:avLst/>
          </a:prstGeom>
        </p:spPr>
      </p:pic>
      <p:pic>
        <p:nvPicPr>
          <p:cNvPr id="6" name="Track 002">
            <a:hlinkClick r:id="" action="ppaction://media"/>
            <a:extLst>
              <a:ext uri="{FF2B5EF4-FFF2-40B4-BE49-F238E27FC236}">
                <a16:creationId xmlns="" xmlns:a16="http://schemas.microsoft.com/office/drawing/2014/main" id="{6762F295-9267-4415-8C90-A689D603953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658167" y="847725"/>
            <a:ext cx="609600" cy="6096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6CF87949-1F86-4C9E-AC6E-C378621140A5}"/>
              </a:ext>
            </a:extLst>
          </p:cNvPr>
          <p:cNvSpPr txBox="1"/>
          <p:nvPr/>
        </p:nvSpPr>
        <p:spPr>
          <a:xfrm>
            <a:off x="7321965" y="2246810"/>
            <a:ext cx="15869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rgbClr val="FF0000"/>
                </a:solidFill>
              </a:rPr>
              <a:t>5</a:t>
            </a:r>
            <a:r>
              <a:rPr lang="ko-KR" altLang="en-US" b="1" dirty="0">
                <a:solidFill>
                  <a:srgbClr val="FF0000"/>
                </a:solidFill>
              </a:rPr>
              <a:t>반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="" xmlns:a16="http://schemas.microsoft.com/office/drawing/2014/main" id="{B6F03C9A-6D3A-4753-8164-50E773FC54F3}"/>
              </a:ext>
            </a:extLst>
          </p:cNvPr>
          <p:cNvSpPr/>
          <p:nvPr/>
        </p:nvSpPr>
        <p:spPr>
          <a:xfrm>
            <a:off x="1860063" y="3605349"/>
            <a:ext cx="304800" cy="32221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C4411A6B-CACB-480C-AA01-4672B52BC3EB}"/>
              </a:ext>
            </a:extLst>
          </p:cNvPr>
          <p:cNvSpPr txBox="1"/>
          <p:nvPr/>
        </p:nvSpPr>
        <p:spPr>
          <a:xfrm>
            <a:off x="6803805" y="5290456"/>
            <a:ext cx="3263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</a:rPr>
              <a:t>같이 수영하러 갈 거예요</a:t>
            </a:r>
            <a:r>
              <a:rPr lang="en-US" altLang="ko-KR" b="1" dirty="0">
                <a:solidFill>
                  <a:srgbClr val="FF0000"/>
                </a:solidFill>
              </a:rPr>
              <a:t>.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7929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55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7" grpId="0"/>
      <p:bldP spid="8" grpId="0" animBg="1"/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12C8C391-C380-4C7F-85A2-D6B46D2BD0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4873" y="725556"/>
            <a:ext cx="10500852" cy="540688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32AC983E-27A1-47A0-879C-D9E1BFC01A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758813" cy="546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3190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3B67BDEB-2A8D-4A16-9225-0E82E8209D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286865" cy="5267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77E9BC9B-2F30-4B07-91F1-A36FB7BB80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3226" y="733425"/>
            <a:ext cx="10225548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333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63C59C73-F72B-4D39-8E7A-A0BA35794E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1213" y="1870213"/>
            <a:ext cx="9989574" cy="28127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F743E77D-B524-4BCC-97BC-810E205163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286865" cy="52677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8109F712-009A-4AC6-88B2-573183F24E08}"/>
              </a:ext>
            </a:extLst>
          </p:cNvPr>
          <p:cNvSpPr txBox="1"/>
          <p:nvPr/>
        </p:nvSpPr>
        <p:spPr>
          <a:xfrm>
            <a:off x="6947497" y="1870213"/>
            <a:ext cx="15869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</a:rPr>
              <a:t>반 </a:t>
            </a:r>
            <a:r>
              <a:rPr lang="ko-KR" altLang="en-US" b="1" dirty="0" smtClean="0">
                <a:solidFill>
                  <a:srgbClr val="FF0000"/>
                </a:solidFill>
              </a:rPr>
              <a:t>친구들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50BC61BA-8F07-4E85-93DC-0D80CBBB6A65}"/>
              </a:ext>
            </a:extLst>
          </p:cNvPr>
          <p:cNvSpPr txBox="1"/>
          <p:nvPr/>
        </p:nvSpPr>
        <p:spPr>
          <a:xfrm>
            <a:off x="7130376" y="3176641"/>
            <a:ext cx="15869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4A3F18C4-BBF9-48D3-BB35-D31B53DE39D8}"/>
              </a:ext>
            </a:extLst>
          </p:cNvPr>
          <p:cNvSpPr txBox="1"/>
          <p:nvPr/>
        </p:nvSpPr>
        <p:spPr>
          <a:xfrm>
            <a:off x="7130376" y="3668675"/>
            <a:ext cx="15869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O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CC1076E3-A836-4B1E-9017-BFDF811C3BE8}"/>
              </a:ext>
            </a:extLst>
          </p:cNvPr>
          <p:cNvSpPr txBox="1"/>
          <p:nvPr/>
        </p:nvSpPr>
        <p:spPr>
          <a:xfrm>
            <a:off x="7130376" y="4118162"/>
            <a:ext cx="15869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O</a:t>
            </a:r>
          </a:p>
        </p:txBody>
      </p:sp>
    </p:spTree>
    <p:extLst>
      <p:ext uri="{BB962C8B-B14F-4D97-AF65-F5344CB8AC3E}">
        <p14:creationId xmlns:p14="http://schemas.microsoft.com/office/powerpoint/2010/main" val="2957656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="" xmlns:a16="http://schemas.microsoft.com/office/drawing/2014/main" id="{DE804FBE-78A6-634E-A229-06DEC4B28B75}"/>
              </a:ext>
            </a:extLst>
          </p:cNvPr>
          <p:cNvSpPr txBox="1">
            <a:spLocks/>
          </p:cNvSpPr>
          <p:nvPr/>
        </p:nvSpPr>
        <p:spPr>
          <a:xfrm>
            <a:off x="838200" y="145669"/>
            <a:ext cx="10515600" cy="1325563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302020204030204"/>
                <a:ea typeface="맑은 고딕" panose="020B0503020000020004" pitchFamily="50" charset="-127"/>
                <a:cs typeface="+mj-cs"/>
              </a:rPr>
              <a:t>학습 목표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302020204030204"/>
              <a:ea typeface="+mj-ea"/>
              <a:cs typeface="+mj-cs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="" xmlns:a16="http://schemas.microsoft.com/office/drawing/2014/main" id="{BF34EE99-93EB-3448-BBC7-86DE2B208B7B}"/>
              </a:ext>
            </a:extLst>
          </p:cNvPr>
          <p:cNvSpPr txBox="1">
            <a:spLocks/>
          </p:cNvSpPr>
          <p:nvPr/>
        </p:nvSpPr>
        <p:spPr>
          <a:xfrm>
            <a:off x="838200" y="1152144"/>
            <a:ext cx="10515600" cy="484632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marR="0" lvl="0" indent="-4572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lphaUcPeriod"/>
              <a:tabLst/>
              <a:defRPr/>
            </a:pP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듣고 말하기</a:t>
            </a:r>
            <a:r>
              <a:rPr kumimoji="0" lang="en-US" altLang="ko-K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: </a:t>
            </a: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새학기에 만난 친구를 소개할 수 있다</a:t>
            </a:r>
            <a:r>
              <a:rPr kumimoji="0" lang="en-US" altLang="ko-K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.</a:t>
            </a:r>
          </a:p>
          <a:p>
            <a:pPr marL="457200" marR="0" lvl="0" indent="-4572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lphaUcPeriod"/>
              <a:tabLst/>
              <a:defRPr/>
            </a:pP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읽고 쓰기</a:t>
            </a:r>
            <a:r>
              <a:rPr kumimoji="0" lang="en-US" altLang="ko-K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: </a:t>
            </a: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반 친구들을 소개하는 글을 읽고 쓸 수 있다</a:t>
            </a:r>
            <a:r>
              <a:rPr kumimoji="0" lang="en-US" altLang="ko-K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altLang="ko-K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ko-KR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학습 내용</a:t>
            </a:r>
            <a:endParaRPr kumimoji="0" lang="en-US" altLang="ko-K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  <a:p>
            <a:pPr marL="457200" marR="0" lvl="0" indent="-4572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lphaUcPeriod"/>
              <a:tabLst/>
              <a:defRPr/>
            </a:pP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주제</a:t>
            </a:r>
            <a:r>
              <a:rPr kumimoji="0" lang="en-US" altLang="ko-K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: </a:t>
            </a: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친구 소개</a:t>
            </a:r>
            <a:endParaRPr kumimoji="0" lang="en-US" altLang="ko-K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  <a:p>
            <a:pPr marL="457200" marR="0" lvl="0" indent="-4572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lphaUcPeriod"/>
              <a:tabLst/>
              <a:defRPr/>
            </a:pP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어휘</a:t>
            </a:r>
            <a:r>
              <a:rPr kumimoji="0" lang="en-US" altLang="ko-K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: </a:t>
            </a: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새학기</a:t>
            </a:r>
            <a:endParaRPr kumimoji="0" lang="en-US" altLang="ko-K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  <a:p>
            <a:pPr marL="457200" marR="0" lvl="0" indent="-4572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lphaUcPeriod"/>
              <a:tabLst/>
              <a:defRPr/>
            </a:pP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문법</a:t>
            </a:r>
            <a:r>
              <a:rPr kumimoji="0" lang="en-US" altLang="ko-K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: -</a:t>
            </a: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는</a:t>
            </a:r>
            <a:r>
              <a:rPr kumimoji="0" lang="en-US" altLang="ko-K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, -(</a:t>
            </a:r>
            <a:r>
              <a:rPr lang="ko-KR" altLang="en-US" sz="240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</a:rPr>
              <a:t>으</a:t>
            </a:r>
            <a:r>
              <a:rPr lang="en-US" altLang="ko-KR" sz="240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</a:rPr>
              <a:t>)</a:t>
            </a:r>
            <a:r>
              <a:rPr lang="ko-KR" altLang="en-US" sz="240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</a:rPr>
              <a:t>러 가다</a:t>
            </a:r>
            <a:r>
              <a:rPr lang="en-US" altLang="ko-KR" sz="240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</a:rPr>
              <a:t>/</a:t>
            </a:r>
            <a:r>
              <a:rPr lang="ko-KR" altLang="en-US" sz="240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</a:rPr>
              <a:t>오다</a:t>
            </a:r>
            <a:endParaRPr lang="en-US" altLang="ko-KR" sz="2400" dirty="0">
              <a:solidFill>
                <a:prstClr val="black"/>
              </a:solidFill>
              <a:latin typeface="맑은 고딕" panose="020F0502020204030204"/>
              <a:ea typeface="맑은 고딕" panose="020B0503020000020004" pitchFamily="50" charset="-127"/>
            </a:endParaRPr>
          </a:p>
          <a:p>
            <a:pPr marL="457200" marR="0" lvl="0" indent="-4572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lphaUcPeriod"/>
              <a:tabLst/>
              <a:defRPr/>
            </a:pP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활동</a:t>
            </a:r>
            <a:r>
              <a:rPr kumimoji="0" lang="en-US" altLang="ko-K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: ‘</a:t>
            </a: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우리 집에 왜 왔니</a:t>
            </a:r>
            <a:r>
              <a:rPr kumimoji="0" lang="en-US" altLang="ko-K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’ </a:t>
            </a: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게임</a:t>
            </a:r>
            <a:endParaRPr kumimoji="0" lang="en-US" altLang="ko-K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  <a:p>
            <a:pPr marL="457200" marR="0" lvl="0" indent="-4572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lphaUcPeriod"/>
              <a:tabLst/>
              <a:defRPr/>
            </a:pP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문화</a:t>
            </a:r>
            <a:r>
              <a:rPr kumimoji="0" lang="en-US" altLang="ko-K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: </a:t>
            </a: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오성과 한음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7243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19F04B5C-2963-4251-8FB2-320973607F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4903" y="1000125"/>
            <a:ext cx="10422194" cy="4572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6045519B-317E-4543-91E7-B21718FB15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286865" cy="526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809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9DB74D8D-41C7-43D5-9D6C-707275236D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517058" cy="55659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EEE2DDF2-AADB-421F-987D-C636DFE816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4503" y="556591"/>
            <a:ext cx="9202994" cy="121257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357E559F-EC41-49D5-812A-E0C47B0008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4125" y="1769165"/>
            <a:ext cx="5551639" cy="419348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A863B6E7-8A6C-4F1A-9D3E-4B5AC816A9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1486" y="2158862"/>
            <a:ext cx="5761854" cy="325133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CA215E35-DEB7-4680-95C4-671A274825BF}"/>
              </a:ext>
            </a:extLst>
          </p:cNvPr>
          <p:cNvSpPr txBox="1"/>
          <p:nvPr/>
        </p:nvSpPr>
        <p:spPr>
          <a:xfrm>
            <a:off x="1671042" y="5615231"/>
            <a:ext cx="32227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6"/>
              </a:rPr>
              <a:t>https://youtu.be/ij-MiKYkG04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0342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6194821D-D6AA-41E0-B169-81339E443B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87794" cy="64604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966F80FC-60FC-4294-A518-F10D1621E8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6944" y="854219"/>
            <a:ext cx="7039897" cy="106348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A39A8D88-7EC9-4AF7-8B43-20AB70467F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3091" y="2313782"/>
            <a:ext cx="4562168" cy="315070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FFDF0C7E-584C-40EB-8643-F9315948EE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19418" y="2351088"/>
            <a:ext cx="6220747" cy="3120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878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F3B00426-D721-41D1-A8F2-B7BEEBB2FD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0077" y="2425562"/>
            <a:ext cx="7511845" cy="290222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99400F34-EB22-40D1-A309-5E140FCCDF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87794" cy="64604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95E5092E-D9B6-42D9-A63A-573E7CADB3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06944" y="854219"/>
            <a:ext cx="7039897" cy="1063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6442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11A8BFA-9190-42E0-A564-7D22CFED0E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6357"/>
            <a:ext cx="10515600" cy="1325563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ctr"/>
          <a:lstStyle/>
          <a:p>
            <a:r>
              <a:rPr lang="en-US" dirty="0"/>
              <a:t>Homework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A868760-D2BF-404A-8430-07F7CBD672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41753"/>
            <a:ext cx="10712116" cy="3899155"/>
          </a:xfrm>
          <a:ln>
            <a:solidFill>
              <a:srgbClr val="0070C0"/>
            </a:solidFill>
          </a:ln>
        </p:spPr>
        <p:txBody>
          <a:bodyPr/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/>
              <a:t>Quizlet Review </a:t>
            </a:r>
            <a:r>
              <a:rPr lang="en-US" dirty="0">
                <a:hlinkClick r:id="rId2"/>
              </a:rPr>
              <a:t>https://quizlet.com/_8h5k7c?x=1qqt&amp;i=2tig8t</a:t>
            </a:r>
            <a:endParaRPr lang="en-US" dirty="0"/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/>
              <a:t>Workbook P. </a:t>
            </a:r>
            <a:r>
              <a:rPr lang="en-US" altLang="ko-KR" dirty="0"/>
              <a:t>8-11</a:t>
            </a:r>
            <a:endParaRPr lang="en-US" dirty="0"/>
          </a:p>
          <a:p>
            <a:pPr>
              <a:lnSpc>
                <a:spcPct val="15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7851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94DA45F3-D32C-4FAF-9316-45B41F44D7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5238" y="785812"/>
            <a:ext cx="10461523" cy="490993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3D144647-902E-4629-8711-961D06C195DE}"/>
              </a:ext>
            </a:extLst>
          </p:cNvPr>
          <p:cNvSpPr txBox="1"/>
          <p:nvPr/>
        </p:nvSpPr>
        <p:spPr>
          <a:xfrm>
            <a:off x="4096719" y="5105191"/>
            <a:ext cx="18046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>
                <a:solidFill>
                  <a:srgbClr val="FF0000"/>
                </a:solidFill>
              </a:rPr>
              <a:t>같은 반 친구들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9A0AF2CB-BFBA-4F3D-92F7-2CE2B7FBB597}"/>
              </a:ext>
            </a:extLst>
          </p:cNvPr>
          <p:cNvSpPr txBox="1"/>
          <p:nvPr/>
        </p:nvSpPr>
        <p:spPr>
          <a:xfrm>
            <a:off x="7269096" y="5105191"/>
            <a:ext cx="11590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>
                <a:solidFill>
                  <a:srgbClr val="FF0000"/>
                </a:solidFill>
              </a:rPr>
              <a:t>짝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3163F84C-2A7F-4B6B-AA3B-BD8E71AF038F}"/>
              </a:ext>
            </a:extLst>
          </p:cNvPr>
          <p:cNvSpPr txBox="1"/>
          <p:nvPr/>
        </p:nvSpPr>
        <p:spPr>
          <a:xfrm>
            <a:off x="9380924" y="5105191"/>
            <a:ext cx="14228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>
                <a:solidFill>
                  <a:srgbClr val="FF0000"/>
                </a:solidFill>
              </a:rPr>
              <a:t>교장 선생님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2139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50866BF7-CE2B-488A-A89E-8210677E2A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7852" y="574813"/>
            <a:ext cx="8296296" cy="5292587"/>
          </a:xfrm>
          <a:prstGeom prst="rect">
            <a:avLst/>
          </a:prstGeom>
        </p:spPr>
      </p:pic>
      <p:cxnSp>
        <p:nvCxnSpPr>
          <p:cNvPr id="3" name="Straight Connector 2"/>
          <p:cNvCxnSpPr/>
          <p:nvPr/>
        </p:nvCxnSpPr>
        <p:spPr>
          <a:xfrm>
            <a:off x="4751798" y="1566809"/>
            <a:ext cx="2342508" cy="127399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 flipV="1">
            <a:off x="4799106" y="1631576"/>
            <a:ext cx="2295200" cy="120922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4751798" y="4166606"/>
            <a:ext cx="2342508" cy="128393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4799106" y="4213412"/>
            <a:ext cx="2295200" cy="122045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0515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BA9DBBB7-3E30-4721-A9B6-DFDA523963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0" y="310019"/>
            <a:ext cx="8674643" cy="5743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287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19E86824-733E-45CB-8F3D-727A2DCC10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4554" y="200023"/>
            <a:ext cx="5923215" cy="57816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43627BD5-78BC-4223-A557-B3CC3F19D2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021" y="1237628"/>
            <a:ext cx="4955458" cy="391601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21F2BF64-2377-45F1-B895-CB32AF2D3ED0}"/>
              </a:ext>
            </a:extLst>
          </p:cNvPr>
          <p:cNvSpPr txBox="1"/>
          <p:nvPr/>
        </p:nvSpPr>
        <p:spPr>
          <a:xfrm>
            <a:off x="8337176" y="794448"/>
            <a:ext cx="11590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</a:rPr>
              <a:t>그리는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182885AC-3289-4274-9289-45B3EF1BB0AA}"/>
              </a:ext>
            </a:extLst>
          </p:cNvPr>
          <p:cNvSpPr txBox="1"/>
          <p:nvPr/>
        </p:nvSpPr>
        <p:spPr>
          <a:xfrm>
            <a:off x="8197583" y="2322290"/>
            <a:ext cx="11590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>
                <a:solidFill>
                  <a:srgbClr val="FF0000"/>
                </a:solidFill>
              </a:rPr>
              <a:t>듣는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9E8216D9-4B13-48D5-8719-715645D8A18D}"/>
              </a:ext>
            </a:extLst>
          </p:cNvPr>
          <p:cNvSpPr txBox="1"/>
          <p:nvPr/>
        </p:nvSpPr>
        <p:spPr>
          <a:xfrm>
            <a:off x="8042621" y="3286047"/>
            <a:ext cx="11590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>
                <a:solidFill>
                  <a:srgbClr val="FF0000"/>
                </a:solidFill>
              </a:rPr>
              <a:t>먹는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653B6CC7-3EA3-489A-8935-01BA6BAD32E6}"/>
              </a:ext>
            </a:extLst>
          </p:cNvPr>
          <p:cNvSpPr txBox="1"/>
          <p:nvPr/>
        </p:nvSpPr>
        <p:spPr>
          <a:xfrm>
            <a:off x="7768557" y="4813889"/>
            <a:ext cx="11590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</a:rPr>
              <a:t>찍는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7374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69680FEC-712E-467F-9982-32EC3AA859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5619" y="283679"/>
            <a:ext cx="9040761" cy="581496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5B6288A9-FCC1-4683-B63B-142608787ABC}"/>
              </a:ext>
            </a:extLst>
          </p:cNvPr>
          <p:cNvSpPr txBox="1"/>
          <p:nvPr/>
        </p:nvSpPr>
        <p:spPr>
          <a:xfrm>
            <a:off x="6375186" y="4991902"/>
            <a:ext cx="42411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</a:rPr>
              <a:t>영화관에 영화를 보러 가요</a:t>
            </a:r>
            <a:r>
              <a:rPr lang="en-US" altLang="ko-KR" b="1" dirty="0">
                <a:solidFill>
                  <a:srgbClr val="FF0000"/>
                </a:solidFill>
              </a:rPr>
              <a:t>.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5634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DC3C133C-38D8-4F03-865A-44B0DF9257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8753" y="0"/>
            <a:ext cx="7834494" cy="6176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681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0CA69A0B-86AB-4E34-8483-B36D4D9E19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9977" y="195263"/>
            <a:ext cx="7092045" cy="587330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DC922B5C-60AC-4929-9122-5773B93B25D6}"/>
              </a:ext>
            </a:extLst>
          </p:cNvPr>
          <p:cNvSpPr txBox="1"/>
          <p:nvPr/>
        </p:nvSpPr>
        <p:spPr>
          <a:xfrm>
            <a:off x="6089590" y="1073045"/>
            <a:ext cx="42411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</a:rPr>
              <a:t>농구장에 농구하러 가요</a:t>
            </a:r>
            <a:r>
              <a:rPr lang="en-US" altLang="ko-KR" b="1" dirty="0">
                <a:solidFill>
                  <a:srgbClr val="FF0000"/>
                </a:solidFill>
              </a:rPr>
              <a:t>.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84911A18-2269-4662-8CBA-9C8581B87564}"/>
              </a:ext>
            </a:extLst>
          </p:cNvPr>
          <p:cNvSpPr txBox="1"/>
          <p:nvPr/>
        </p:nvSpPr>
        <p:spPr>
          <a:xfrm>
            <a:off x="6221505" y="3131914"/>
            <a:ext cx="42411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</a:rPr>
              <a:t>공원에 자전거를 타러 가요</a:t>
            </a:r>
            <a:r>
              <a:rPr lang="en-US" altLang="ko-KR" b="1" dirty="0">
                <a:solidFill>
                  <a:srgbClr val="FF0000"/>
                </a:solidFill>
              </a:rPr>
              <a:t>.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ADF76A2F-D9DF-412A-A074-4BBC5CCA87C7}"/>
              </a:ext>
            </a:extLst>
          </p:cNvPr>
          <p:cNvSpPr txBox="1"/>
          <p:nvPr/>
        </p:nvSpPr>
        <p:spPr>
          <a:xfrm>
            <a:off x="6275294" y="5190783"/>
            <a:ext cx="42411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</a:rPr>
              <a:t>도서관에 책을 읽으러 가요</a:t>
            </a:r>
            <a:r>
              <a:rPr lang="en-US" altLang="ko-KR" b="1" dirty="0">
                <a:solidFill>
                  <a:srgbClr val="FF0000"/>
                </a:solidFill>
              </a:rPr>
              <a:t>.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1258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C76F388B-170F-4ED5-9D8B-A18C50188D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4266" y="455957"/>
            <a:ext cx="7000568" cy="5546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46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327BA656-B3B8-42D2-9237-F3794ADB73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3703" y="1656107"/>
            <a:ext cx="6764594" cy="3260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499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262C623-18B7-4250-91FF-5ACB5DAD30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442" y="321538"/>
            <a:ext cx="10515600" cy="1256249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ctr"/>
          <a:lstStyle/>
          <a:p>
            <a:r>
              <a:rPr lang="en-US" sz="4000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ABEB132-B922-40FD-8B30-061938CAEF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056191"/>
          </a:xfrm>
          <a:ln>
            <a:solidFill>
              <a:srgbClr val="0070C0"/>
            </a:solidFill>
          </a:ln>
        </p:spPr>
        <p:txBody>
          <a:bodyPr/>
          <a:lstStyle/>
          <a:p>
            <a:pPr>
              <a:lnSpc>
                <a:spcPct val="150000"/>
              </a:lnSpc>
            </a:pPr>
            <a:r>
              <a:rPr lang="ko-KR" altLang="en-US" sz="2400" dirty="0"/>
              <a:t>재외동포를 위한 한국어 </a:t>
            </a:r>
            <a:r>
              <a:rPr lang="en-US" altLang="ko-KR" sz="2400" dirty="0"/>
              <a:t>2-2 (</a:t>
            </a:r>
            <a:r>
              <a:rPr lang="ko-KR" altLang="en-US" sz="2400" dirty="0"/>
              <a:t>영어권</a:t>
            </a:r>
            <a:r>
              <a:rPr lang="en-US" altLang="ko-KR" sz="2400" dirty="0"/>
              <a:t>)</a:t>
            </a:r>
          </a:p>
          <a:p>
            <a:pPr>
              <a:lnSpc>
                <a:spcPct val="150000"/>
              </a:lnSpc>
            </a:pPr>
            <a:r>
              <a:rPr lang="ko-KR" altLang="en-US" sz="2400" dirty="0"/>
              <a:t>재외동포를 위한 한국어 </a:t>
            </a:r>
            <a:r>
              <a:rPr lang="en-US" altLang="ko-KR" sz="2400" dirty="0"/>
              <a:t>2-2 (</a:t>
            </a:r>
            <a:r>
              <a:rPr lang="ko-KR" altLang="en-US" sz="2400" dirty="0"/>
              <a:t>범용</a:t>
            </a:r>
            <a:r>
              <a:rPr lang="en-US" altLang="ko-KR" sz="2400" dirty="0"/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sz="2400" dirty="0">
                <a:hlinkClick r:id="rId3"/>
              </a:rPr>
              <a:t>https://images.app.goo.gl/WuZKTxeLdDMuLyCi7</a:t>
            </a:r>
            <a:endParaRPr lang="en-US" altLang="ko-KR" sz="2400" dirty="0"/>
          </a:p>
          <a:p>
            <a:pPr>
              <a:lnSpc>
                <a:spcPct val="150000"/>
              </a:lnSpc>
            </a:pPr>
            <a:r>
              <a:rPr lang="en-US" altLang="ko-KR" sz="2400" dirty="0">
                <a:hlinkClick r:id="rId4"/>
              </a:rPr>
              <a:t>https://images.app.goo.gl/d3dzrc1XX66Ba89B8</a:t>
            </a:r>
            <a:endParaRPr lang="en-US" altLang="ko-KR" sz="2400" dirty="0"/>
          </a:p>
          <a:p>
            <a:pPr>
              <a:lnSpc>
                <a:spcPct val="150000"/>
              </a:lnSpc>
            </a:pPr>
            <a:r>
              <a:rPr lang="en-US" altLang="ko-KR" sz="2400" dirty="0">
                <a:hlinkClick r:id="rId5"/>
              </a:rPr>
              <a:t>https://youtu.be/ij-MiKYkG04</a:t>
            </a:r>
            <a:r>
              <a:rPr lang="en-US" altLang="ko-KR" sz="2400" dirty="0"/>
              <a:t> </a:t>
            </a:r>
          </a:p>
          <a:p>
            <a:pPr>
              <a:lnSpc>
                <a:spcPct val="150000"/>
              </a:lnSpc>
            </a:pPr>
            <a:endParaRPr lang="en-US" altLang="ko-KR" sz="2400" dirty="0"/>
          </a:p>
          <a:p>
            <a:pPr>
              <a:lnSpc>
                <a:spcPct val="150000"/>
              </a:lnSpc>
            </a:pPr>
            <a:endParaRPr lang="en-US" altLang="ko-KR" sz="2400" dirty="0"/>
          </a:p>
        </p:txBody>
      </p:sp>
    </p:spTree>
    <p:extLst>
      <p:ext uri="{BB962C8B-B14F-4D97-AF65-F5344CB8AC3E}">
        <p14:creationId xmlns:p14="http://schemas.microsoft.com/office/powerpoint/2010/main" val="980368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790A1401-627B-4BEA-B3B6-1582DF86CD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6475" y="900685"/>
            <a:ext cx="9099050" cy="4719099"/>
          </a:xfrm>
          <a:prstGeom prst="rect">
            <a:avLst/>
          </a:prstGeom>
        </p:spPr>
      </p:pic>
      <p:pic>
        <p:nvPicPr>
          <p:cNvPr id="5" name="Track 001">
            <a:hlinkClick r:id="" action="ppaction://media"/>
            <a:extLst>
              <a:ext uri="{FF2B5EF4-FFF2-40B4-BE49-F238E27FC236}">
                <a16:creationId xmlns="" xmlns:a16="http://schemas.microsoft.com/office/drawing/2014/main" id="{B3CA5228-ABE8-45A6-8DBF-074DEA71594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35979" y="93341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1211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52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9D34E43B-FFAF-4DB1-974C-BCCF2FDDB7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6503" y="4647538"/>
            <a:ext cx="6331974" cy="149087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D6AA9409-19B2-4C7D-85FF-72DB474DA7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45172" y="88209"/>
            <a:ext cx="6291474" cy="448304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38520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C19C7763-24DD-421E-B2C6-71F922C44A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466769" cy="57465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AF35A1F8-2873-4A57-8B25-CEED322AE5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70070"/>
            <a:ext cx="2091193" cy="52848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5E5BB9AE-A2D9-427F-8CD6-74BFBDA602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12003" y="934310"/>
            <a:ext cx="7148223" cy="5184397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="" xmlns:a16="http://schemas.microsoft.com/office/drawing/2014/main" id="{DDECF542-343A-481F-8396-07BD1B80264D}"/>
              </a:ext>
            </a:extLst>
          </p:cNvPr>
          <p:cNvSpPr/>
          <p:nvPr/>
        </p:nvSpPr>
        <p:spPr>
          <a:xfrm>
            <a:off x="3071004" y="2139351"/>
            <a:ext cx="966158" cy="38531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="" xmlns:a16="http://schemas.microsoft.com/office/drawing/2014/main" id="{3745CE97-565B-4FD8-B8F4-767577FDB4D0}"/>
              </a:ext>
            </a:extLst>
          </p:cNvPr>
          <p:cNvSpPr/>
          <p:nvPr/>
        </p:nvSpPr>
        <p:spPr>
          <a:xfrm>
            <a:off x="8209471" y="1906438"/>
            <a:ext cx="1181819" cy="38531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: Rounded Corners 8">
            <a:extLst>
              <a:ext uri="{FF2B5EF4-FFF2-40B4-BE49-F238E27FC236}">
                <a16:creationId xmlns="" xmlns:a16="http://schemas.microsoft.com/office/drawing/2014/main" id="{2A8D8AED-3F61-4491-BCCD-A3230B72DC62}"/>
              </a:ext>
            </a:extLst>
          </p:cNvPr>
          <p:cNvSpPr/>
          <p:nvPr/>
        </p:nvSpPr>
        <p:spPr>
          <a:xfrm>
            <a:off x="8209470" y="4080294"/>
            <a:ext cx="1291087" cy="38531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="" xmlns:a16="http://schemas.microsoft.com/office/drawing/2014/main" id="{0509F7F5-8F48-4E52-BA22-ECF0738EDBF5}"/>
              </a:ext>
            </a:extLst>
          </p:cNvPr>
          <p:cNvSpPr/>
          <p:nvPr/>
        </p:nvSpPr>
        <p:spPr>
          <a:xfrm>
            <a:off x="5362754" y="5526875"/>
            <a:ext cx="1308339" cy="38531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6002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9C4342B1-F227-4287-A71E-C0CCF4E335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3050" y="1198551"/>
            <a:ext cx="7705375" cy="498007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02850E0C-CFAF-4D14-9939-67EADB3F3B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466769" cy="57465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A3F16F2D-09E3-4902-A166-3F989EA89C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70070"/>
            <a:ext cx="2091193" cy="528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028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604F87E-0FD5-4AC1-A910-AAE01BD512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2336" y="285370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C00000"/>
                </a:solidFill>
              </a:rPr>
              <a:t>-</a:t>
            </a:r>
            <a:r>
              <a:rPr lang="ko-KR" altLang="en-US" b="1" dirty="0">
                <a:solidFill>
                  <a:srgbClr val="C00000"/>
                </a:solidFill>
              </a:rPr>
              <a:t>는</a:t>
            </a:r>
            <a:r>
              <a:rPr lang="en-US" altLang="ko-KR"/>
              <a:t/>
            </a:r>
            <a:br>
              <a:rPr lang="en-US" altLang="ko-KR"/>
            </a:br>
            <a:r>
              <a:rPr lang="en-US" altLang="ko-KR" sz="2400" smtClean="0"/>
              <a:t>Attached </a:t>
            </a:r>
            <a:r>
              <a:rPr lang="en-US" altLang="ko-KR" sz="2400" dirty="0"/>
              <a:t>to </a:t>
            </a:r>
            <a:r>
              <a:rPr lang="en-US" altLang="ko-KR" sz="2400" dirty="0" smtClean="0"/>
              <a:t>a verb. </a:t>
            </a:r>
            <a:r>
              <a:rPr lang="en-US" altLang="ko-KR" sz="2400" dirty="0"/>
              <a:t>Used to describe a succeeding noun’s characteristics or </a:t>
            </a:r>
            <a:r>
              <a:rPr lang="en-US" altLang="ko-KR" sz="2400" dirty="0" smtClean="0"/>
              <a:t>condition.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3200E561-F54D-439E-A013-259989440D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4581" y="1774413"/>
            <a:ext cx="5427406" cy="1371600"/>
          </a:xfrm>
          <a:prstGeom prst="rect">
            <a:avLst/>
          </a:prstGeom>
        </p:spPr>
      </p:pic>
      <p:pic>
        <p:nvPicPr>
          <p:cNvPr id="1026" name="Picture 2" descr="Ice Hockey Eating GIF by NHL - Find &amp; Share on GIPHY">
            <a:extLst>
              <a:ext uri="{FF2B5EF4-FFF2-40B4-BE49-F238E27FC236}">
                <a16:creationId xmlns="" xmlns:a16="http://schemas.microsoft.com/office/drawing/2014/main" id="{66F7786A-67DB-412F-B0B7-99525157855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3475500"/>
            <a:ext cx="4049486" cy="2277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13653811-7C1C-445A-B17F-856D75D0DE06}"/>
              </a:ext>
            </a:extLst>
          </p:cNvPr>
          <p:cNvSpPr txBox="1"/>
          <p:nvPr/>
        </p:nvSpPr>
        <p:spPr>
          <a:xfrm>
            <a:off x="6494417" y="4854249"/>
            <a:ext cx="37294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/>
              <a:t>친구가 먹</a:t>
            </a:r>
            <a:r>
              <a:rPr lang="ko-KR" altLang="en-US" sz="2000" b="1" dirty="0">
                <a:solidFill>
                  <a:srgbClr val="C00000"/>
                </a:solidFill>
              </a:rPr>
              <a:t>는</a:t>
            </a:r>
            <a:r>
              <a:rPr lang="ko-KR" altLang="en-US" sz="2000" dirty="0"/>
              <a:t> 음식은 피자예요</a:t>
            </a:r>
            <a:r>
              <a:rPr lang="en-US" altLang="ko-KR" sz="2000" dirty="0"/>
              <a:t>.</a:t>
            </a:r>
          </a:p>
          <a:p>
            <a:r>
              <a:rPr lang="en-US" sz="2000" dirty="0"/>
              <a:t>The food he </a:t>
            </a:r>
            <a:r>
              <a:rPr lang="en-US" sz="2000" b="1" dirty="0">
                <a:solidFill>
                  <a:srgbClr val="C00000"/>
                </a:solidFill>
              </a:rPr>
              <a:t>is eating</a:t>
            </a:r>
            <a:r>
              <a:rPr lang="en-US" sz="2000" dirty="0"/>
              <a:t> is pizza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4A36E5C6-A6CC-43DE-967C-1DA30623D340}"/>
              </a:ext>
            </a:extLst>
          </p:cNvPr>
          <p:cNvSpPr txBox="1"/>
          <p:nvPr/>
        </p:nvSpPr>
        <p:spPr>
          <a:xfrm>
            <a:off x="6494417" y="3675107"/>
            <a:ext cx="37294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/>
              <a:t>뭘 먹고 있어요</a:t>
            </a:r>
            <a:r>
              <a:rPr lang="en-US" altLang="ko-KR" sz="2000" dirty="0"/>
              <a:t>?</a:t>
            </a:r>
          </a:p>
          <a:p>
            <a:r>
              <a:rPr lang="ko-KR" altLang="en-US" sz="2000" dirty="0"/>
              <a:t>피자를 먹고 있어요</a:t>
            </a:r>
            <a:r>
              <a:rPr lang="en-US" altLang="ko-KR" sz="2000" dirty="0"/>
              <a:t>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959102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0E2A628A-648D-454B-BD65-9DE1AE99B4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8162" y="147371"/>
            <a:ext cx="9441426" cy="5924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345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</TotalTime>
  <Words>204</Words>
  <Application>Microsoft Office PowerPoint</Application>
  <PresentationFormat>Widescreen</PresentationFormat>
  <Paragraphs>55</Paragraphs>
  <Slides>33</Slides>
  <Notes>1</Notes>
  <HiddenSlides>0</HiddenSlides>
  <MMClips>2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7" baseType="lpstr">
      <vt:lpstr>맑은 고딕</vt:lpstr>
      <vt:lpstr>Arial</vt:lpstr>
      <vt:lpstr>Calibri</vt:lpstr>
      <vt:lpstr>1_Office 테마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-는 Attached to a verb. Used to describe a succeeding noun’s characteristics or condition.</vt:lpstr>
      <vt:lpstr>PowerPoint Presentation</vt:lpstr>
      <vt:lpstr>PowerPoint Presentation</vt:lpstr>
      <vt:lpstr>PowerPoint Presentation</vt:lpstr>
      <vt:lpstr>-(으)러 가다/오다 Attached to a verb. Used to indicate the purpose of coming or going.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Homework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References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Jeehaeh Do</dc:creator>
  <cp:lastModifiedBy>Seunghee Back</cp:lastModifiedBy>
  <cp:revision>15</cp:revision>
  <dcterms:created xsi:type="dcterms:W3CDTF">2020-06-16T03:33:36Z</dcterms:created>
  <dcterms:modified xsi:type="dcterms:W3CDTF">2020-06-23T20:23:12Z</dcterms:modified>
</cp:coreProperties>
</file>